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Grid="0">
      <p:cViewPr varScale="1">
        <p:scale>
          <a:sx n="88" d="100"/>
          <a:sy n="88" d="100"/>
        </p:scale>
        <p:origin x="90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6BB6D-462E-43A8-9353-C554C1FDA01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2CB652-8054-43C9-BBBD-B68BAB06A602}">
      <dgm:prSet/>
      <dgm:spPr/>
      <dgm:t>
        <a:bodyPr/>
        <a:lstStyle/>
        <a:p>
          <a:pPr rtl="0"/>
          <a:r>
            <a:rPr lang="ru-RU" smtClean="0"/>
            <a:t>Зависимость от онлайн- общения может возникнуть у детей, у которых существуют реальные проблемы со сверстниками или родителями. Чтобы не замыкаться в собственном мире, подросток идет туда, где его слушают и понимают. Он как бы убегает от реальных проблем, при этом чувствуя себя раскованным и раскрепощенным. Также жертвами навязчивой привязанности к социальным сетям могут стать застенчивые и робкие подростки, у которых не сформированы навыки общения и разрешения конфликтных ситуаций.</a:t>
          </a:r>
          <a:endParaRPr lang="ru-RU"/>
        </a:p>
      </dgm:t>
    </dgm:pt>
    <dgm:pt modelId="{09DD38CA-1404-447F-9B02-466E524C63ED}" type="parTrans" cxnId="{12AD002C-1277-4103-A06C-19D2CE66EC10}">
      <dgm:prSet/>
      <dgm:spPr/>
      <dgm:t>
        <a:bodyPr/>
        <a:lstStyle/>
        <a:p>
          <a:endParaRPr lang="ru-RU"/>
        </a:p>
      </dgm:t>
    </dgm:pt>
    <dgm:pt modelId="{40F4084C-80C0-45FC-AF35-BA9FC92DF41F}" type="sibTrans" cxnId="{12AD002C-1277-4103-A06C-19D2CE66EC10}">
      <dgm:prSet/>
      <dgm:spPr/>
      <dgm:t>
        <a:bodyPr/>
        <a:lstStyle/>
        <a:p>
          <a:endParaRPr lang="ru-RU"/>
        </a:p>
      </dgm:t>
    </dgm:pt>
    <dgm:pt modelId="{34AFA3D1-0B1E-4342-AD16-BFA97D2B8F6E}" type="pres">
      <dgm:prSet presAssocID="{0696BB6D-462E-43A8-9353-C554C1FDA014}" presName="linear" presStyleCnt="0">
        <dgm:presLayoutVars>
          <dgm:animLvl val="lvl"/>
          <dgm:resizeHandles val="exact"/>
        </dgm:presLayoutVars>
      </dgm:prSet>
      <dgm:spPr/>
    </dgm:pt>
    <dgm:pt modelId="{2F874909-D097-4C29-AC30-45EE7014ED96}" type="pres">
      <dgm:prSet presAssocID="{162CB652-8054-43C9-BBBD-B68BAB06A602}" presName="parentText" presStyleLbl="node1" presStyleIdx="0" presStyleCnt="1" custLinFactNeighborX="12606" custLinFactNeighborY="-300">
        <dgm:presLayoutVars>
          <dgm:chMax val="0"/>
          <dgm:bulletEnabled val="1"/>
        </dgm:presLayoutVars>
      </dgm:prSet>
      <dgm:spPr/>
    </dgm:pt>
  </dgm:ptLst>
  <dgm:cxnLst>
    <dgm:cxn modelId="{12AD002C-1277-4103-A06C-19D2CE66EC10}" srcId="{0696BB6D-462E-43A8-9353-C554C1FDA014}" destId="{162CB652-8054-43C9-BBBD-B68BAB06A602}" srcOrd="0" destOrd="0" parTransId="{09DD38CA-1404-447F-9B02-466E524C63ED}" sibTransId="{40F4084C-80C0-45FC-AF35-BA9FC92DF41F}"/>
    <dgm:cxn modelId="{D5087706-7E95-4052-B6D5-A59C48B610C9}" type="presOf" srcId="{162CB652-8054-43C9-BBBD-B68BAB06A602}" destId="{2F874909-D097-4C29-AC30-45EE7014ED96}" srcOrd="0" destOrd="0" presId="urn:microsoft.com/office/officeart/2005/8/layout/vList2"/>
    <dgm:cxn modelId="{0AE68837-9B47-496E-82F9-2D72A6143B4C}" type="presOf" srcId="{0696BB6D-462E-43A8-9353-C554C1FDA014}" destId="{34AFA3D1-0B1E-4342-AD16-BFA97D2B8F6E}" srcOrd="0" destOrd="0" presId="urn:microsoft.com/office/officeart/2005/8/layout/vList2"/>
    <dgm:cxn modelId="{00E32257-B16F-44FD-BCD1-8445D8DFFE02}" type="presParOf" srcId="{34AFA3D1-0B1E-4342-AD16-BFA97D2B8F6E}" destId="{2F874909-D097-4C29-AC30-45EE7014ED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D6B43-C3AC-488B-BCBC-E0E613029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C024B1-681B-4468-BF86-DD4E6F5076F5}">
      <dgm:prSet/>
      <dgm:spPr/>
      <dgm:t>
        <a:bodyPr/>
        <a:lstStyle/>
        <a:p>
          <a:pPr rtl="0"/>
          <a:r>
            <a:rPr lang="ru-RU" smtClean="0"/>
            <a:t>Социальная зависимость:</a:t>
          </a:r>
          <a:endParaRPr lang="ru-RU"/>
        </a:p>
      </dgm:t>
    </dgm:pt>
    <dgm:pt modelId="{F35CBEB8-7CE8-4DEE-B659-ACA88C6785F2}" type="parTrans" cxnId="{F7B60A53-4F0E-4106-8FF4-EB8C9DB0FC43}">
      <dgm:prSet/>
      <dgm:spPr/>
      <dgm:t>
        <a:bodyPr/>
        <a:lstStyle/>
        <a:p>
          <a:endParaRPr lang="ru-RU"/>
        </a:p>
      </dgm:t>
    </dgm:pt>
    <dgm:pt modelId="{06744AF8-C511-4A2D-8B60-34A9B66C3C7C}" type="sibTrans" cxnId="{F7B60A53-4F0E-4106-8FF4-EB8C9DB0FC43}">
      <dgm:prSet/>
      <dgm:spPr/>
      <dgm:t>
        <a:bodyPr/>
        <a:lstStyle/>
        <a:p>
          <a:endParaRPr lang="ru-RU"/>
        </a:p>
      </dgm:t>
    </dgm:pt>
    <dgm:pt modelId="{43E01CE6-B4D4-453B-9C14-0B0E55A80698}" type="pres">
      <dgm:prSet presAssocID="{410D6B43-C3AC-488B-BCBC-E0E6130291AE}" presName="linear" presStyleCnt="0">
        <dgm:presLayoutVars>
          <dgm:animLvl val="lvl"/>
          <dgm:resizeHandles val="exact"/>
        </dgm:presLayoutVars>
      </dgm:prSet>
      <dgm:spPr/>
    </dgm:pt>
    <dgm:pt modelId="{03A7A28E-C01E-40FC-AFCA-F496A490E4A5}" type="pres">
      <dgm:prSet presAssocID="{DDC024B1-681B-4468-BF86-DD4E6F5076F5}" presName="parentText" presStyleLbl="node1" presStyleIdx="0" presStyleCnt="1" custLinFactNeighborX="-19331" custLinFactNeighborY="-87641">
        <dgm:presLayoutVars>
          <dgm:chMax val="0"/>
          <dgm:bulletEnabled val="1"/>
        </dgm:presLayoutVars>
      </dgm:prSet>
      <dgm:spPr/>
    </dgm:pt>
  </dgm:ptLst>
  <dgm:cxnLst>
    <dgm:cxn modelId="{04496466-5312-4C61-9B10-9949E84E0805}" type="presOf" srcId="{DDC024B1-681B-4468-BF86-DD4E6F5076F5}" destId="{03A7A28E-C01E-40FC-AFCA-F496A490E4A5}" srcOrd="0" destOrd="0" presId="urn:microsoft.com/office/officeart/2005/8/layout/vList2"/>
    <dgm:cxn modelId="{C42DE06C-8E64-4E5B-813D-D62DFB33B8EF}" type="presOf" srcId="{410D6B43-C3AC-488B-BCBC-E0E6130291AE}" destId="{43E01CE6-B4D4-453B-9C14-0B0E55A80698}" srcOrd="0" destOrd="0" presId="urn:microsoft.com/office/officeart/2005/8/layout/vList2"/>
    <dgm:cxn modelId="{F7B60A53-4F0E-4106-8FF4-EB8C9DB0FC43}" srcId="{410D6B43-C3AC-488B-BCBC-E0E6130291AE}" destId="{DDC024B1-681B-4468-BF86-DD4E6F5076F5}" srcOrd="0" destOrd="0" parTransId="{F35CBEB8-7CE8-4DEE-B659-ACA88C6785F2}" sibTransId="{06744AF8-C511-4A2D-8B60-34A9B66C3C7C}"/>
    <dgm:cxn modelId="{C8989A76-57BE-4E5B-8C33-9C6C6176D3A7}" type="presParOf" srcId="{43E01CE6-B4D4-453B-9C14-0B0E55A80698}" destId="{03A7A28E-C01E-40FC-AFCA-F496A490E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6BB6D-462E-43A8-9353-C554C1FDA01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CB652-8054-43C9-BBBD-B68BAB06A602}">
      <dgm:prSet/>
      <dgm:spPr/>
      <dgm:t>
        <a:bodyPr/>
        <a:lstStyle/>
        <a:p>
          <a:pPr rtl="0"/>
          <a:r>
            <a:rPr lang="ru-RU" b="0" i="0" dirty="0" smtClean="0"/>
            <a:t>Социальные сети могут вызывать настоящую зависимость! Американские ученые пришли к выводу, что пристрастие к виртуальному общению сравнимо с тягой к сигаретам или алкоголю, а «лайки» и смайлики, в свою очередь, вызывают у пользователей выделение гормона дофамина, который отвечает за чувство удовлетворения. Неудивительно, что бороться с такой зависимостью очень непросто.</a:t>
          </a:r>
          <a:endParaRPr lang="ru-RU" dirty="0"/>
        </a:p>
      </dgm:t>
    </dgm:pt>
    <dgm:pt modelId="{09DD38CA-1404-447F-9B02-466E524C63ED}" type="parTrans" cxnId="{12AD002C-1277-4103-A06C-19D2CE66EC10}">
      <dgm:prSet/>
      <dgm:spPr/>
      <dgm:t>
        <a:bodyPr/>
        <a:lstStyle/>
        <a:p>
          <a:endParaRPr lang="ru-RU"/>
        </a:p>
      </dgm:t>
    </dgm:pt>
    <dgm:pt modelId="{40F4084C-80C0-45FC-AF35-BA9FC92DF41F}" type="sibTrans" cxnId="{12AD002C-1277-4103-A06C-19D2CE66EC10}">
      <dgm:prSet/>
      <dgm:spPr/>
      <dgm:t>
        <a:bodyPr/>
        <a:lstStyle/>
        <a:p>
          <a:endParaRPr lang="ru-RU"/>
        </a:p>
      </dgm:t>
    </dgm:pt>
    <dgm:pt modelId="{34AFA3D1-0B1E-4342-AD16-BFA97D2B8F6E}" type="pres">
      <dgm:prSet presAssocID="{0696BB6D-462E-43A8-9353-C554C1FDA014}" presName="linear" presStyleCnt="0">
        <dgm:presLayoutVars>
          <dgm:animLvl val="lvl"/>
          <dgm:resizeHandles val="exact"/>
        </dgm:presLayoutVars>
      </dgm:prSet>
      <dgm:spPr/>
    </dgm:pt>
    <dgm:pt modelId="{2F874909-D097-4C29-AC30-45EE7014ED96}" type="pres">
      <dgm:prSet presAssocID="{162CB652-8054-43C9-BBBD-B68BAB06A602}" presName="parentText" presStyleLbl="node1" presStyleIdx="0" presStyleCnt="1" custLinFactNeighborX="12606" custLinFactNeighborY="-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D002C-1277-4103-A06C-19D2CE66EC10}" srcId="{0696BB6D-462E-43A8-9353-C554C1FDA014}" destId="{162CB652-8054-43C9-BBBD-B68BAB06A602}" srcOrd="0" destOrd="0" parTransId="{09DD38CA-1404-447F-9B02-466E524C63ED}" sibTransId="{40F4084C-80C0-45FC-AF35-BA9FC92DF41F}"/>
    <dgm:cxn modelId="{CB128F88-E948-4099-82D4-3FC2DE6FDF61}" type="presOf" srcId="{0696BB6D-462E-43A8-9353-C554C1FDA014}" destId="{34AFA3D1-0B1E-4342-AD16-BFA97D2B8F6E}" srcOrd="0" destOrd="0" presId="urn:microsoft.com/office/officeart/2005/8/layout/vList2"/>
    <dgm:cxn modelId="{CF58F0F9-447F-4923-816A-EFD827938791}" type="presOf" srcId="{162CB652-8054-43C9-BBBD-B68BAB06A602}" destId="{2F874909-D097-4C29-AC30-45EE7014ED96}" srcOrd="0" destOrd="0" presId="urn:microsoft.com/office/officeart/2005/8/layout/vList2"/>
    <dgm:cxn modelId="{C2CC67A8-C180-49CC-9E84-05F09115AF47}" type="presParOf" srcId="{34AFA3D1-0B1E-4342-AD16-BFA97D2B8F6E}" destId="{2F874909-D097-4C29-AC30-45EE7014ED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D6B43-C3AC-488B-BCBC-E0E613029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C024B1-681B-4468-BF86-DD4E6F5076F5}">
      <dgm:prSet/>
      <dgm:spPr/>
      <dgm:t>
        <a:bodyPr/>
        <a:lstStyle/>
        <a:p>
          <a:pPr rtl="0"/>
          <a:r>
            <a:rPr lang="ru-RU" smtClean="0"/>
            <a:t>Социальная зависимость:</a:t>
          </a:r>
          <a:endParaRPr lang="ru-RU"/>
        </a:p>
      </dgm:t>
    </dgm:pt>
    <dgm:pt modelId="{F35CBEB8-7CE8-4DEE-B659-ACA88C6785F2}" type="parTrans" cxnId="{F7B60A53-4F0E-4106-8FF4-EB8C9DB0FC43}">
      <dgm:prSet/>
      <dgm:spPr/>
      <dgm:t>
        <a:bodyPr/>
        <a:lstStyle/>
        <a:p>
          <a:endParaRPr lang="ru-RU"/>
        </a:p>
      </dgm:t>
    </dgm:pt>
    <dgm:pt modelId="{06744AF8-C511-4A2D-8B60-34A9B66C3C7C}" type="sibTrans" cxnId="{F7B60A53-4F0E-4106-8FF4-EB8C9DB0FC43}">
      <dgm:prSet/>
      <dgm:spPr/>
      <dgm:t>
        <a:bodyPr/>
        <a:lstStyle/>
        <a:p>
          <a:endParaRPr lang="ru-RU"/>
        </a:p>
      </dgm:t>
    </dgm:pt>
    <dgm:pt modelId="{43E01CE6-B4D4-453B-9C14-0B0E55A80698}" type="pres">
      <dgm:prSet presAssocID="{410D6B43-C3AC-488B-BCBC-E0E6130291AE}" presName="linear" presStyleCnt="0">
        <dgm:presLayoutVars>
          <dgm:animLvl val="lvl"/>
          <dgm:resizeHandles val="exact"/>
        </dgm:presLayoutVars>
      </dgm:prSet>
      <dgm:spPr/>
    </dgm:pt>
    <dgm:pt modelId="{03A7A28E-C01E-40FC-AFCA-F496A490E4A5}" type="pres">
      <dgm:prSet presAssocID="{DDC024B1-681B-4468-BF86-DD4E6F5076F5}" presName="parentText" presStyleLbl="node1" presStyleIdx="0" presStyleCnt="1" custLinFactNeighborX="-19331" custLinFactNeighborY="-87641">
        <dgm:presLayoutVars>
          <dgm:chMax val="0"/>
          <dgm:bulletEnabled val="1"/>
        </dgm:presLayoutVars>
      </dgm:prSet>
      <dgm:spPr/>
    </dgm:pt>
  </dgm:ptLst>
  <dgm:cxnLst>
    <dgm:cxn modelId="{D583E6FE-A257-43F1-B692-F6EC3B147784}" type="presOf" srcId="{410D6B43-C3AC-488B-BCBC-E0E6130291AE}" destId="{43E01CE6-B4D4-453B-9C14-0B0E55A80698}" srcOrd="0" destOrd="0" presId="urn:microsoft.com/office/officeart/2005/8/layout/vList2"/>
    <dgm:cxn modelId="{029E6E18-418F-47EE-9B43-084D04A910C2}" type="presOf" srcId="{DDC024B1-681B-4468-BF86-DD4E6F5076F5}" destId="{03A7A28E-C01E-40FC-AFCA-F496A490E4A5}" srcOrd="0" destOrd="0" presId="urn:microsoft.com/office/officeart/2005/8/layout/vList2"/>
    <dgm:cxn modelId="{F7B60A53-4F0E-4106-8FF4-EB8C9DB0FC43}" srcId="{410D6B43-C3AC-488B-BCBC-E0E6130291AE}" destId="{DDC024B1-681B-4468-BF86-DD4E6F5076F5}" srcOrd="0" destOrd="0" parTransId="{F35CBEB8-7CE8-4DEE-B659-ACA88C6785F2}" sibTransId="{06744AF8-C511-4A2D-8B60-34A9B66C3C7C}"/>
    <dgm:cxn modelId="{81874231-A98F-498D-8A0F-1E55C14739E5}" type="presParOf" srcId="{43E01CE6-B4D4-453B-9C14-0B0E55A80698}" destId="{03A7A28E-C01E-40FC-AFCA-F496A490E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6BB6D-462E-43A8-9353-C554C1FDA01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CB652-8054-43C9-BBBD-B68BAB06A602}">
      <dgm:prSet/>
      <dgm:spPr/>
      <dgm:t>
        <a:bodyPr/>
        <a:lstStyle/>
        <a:p>
          <a:pPr rtl="0"/>
          <a:r>
            <a:rPr lang="ru-RU" b="0" i="0" dirty="0" smtClean="0"/>
            <a:t>Дети после регистрации в соц. сети, получают полную свободу, где они могут делать все что угодно. Например: Писать все что вздумается голове. Смотреть фотографии и видео Слушать музыку. Знакомится с новыми людьми. Именно это и нужно детям, поэтому они и просиживают днями на пролет в соц. сетях, просматривая информацию, влияющую на еще не сложившуюся психику ребенка.</a:t>
          </a:r>
          <a:endParaRPr lang="ru-RU" dirty="0"/>
        </a:p>
      </dgm:t>
    </dgm:pt>
    <dgm:pt modelId="{09DD38CA-1404-447F-9B02-466E524C63ED}" type="parTrans" cxnId="{12AD002C-1277-4103-A06C-19D2CE66EC10}">
      <dgm:prSet/>
      <dgm:spPr/>
      <dgm:t>
        <a:bodyPr/>
        <a:lstStyle/>
        <a:p>
          <a:endParaRPr lang="ru-RU"/>
        </a:p>
      </dgm:t>
    </dgm:pt>
    <dgm:pt modelId="{40F4084C-80C0-45FC-AF35-BA9FC92DF41F}" type="sibTrans" cxnId="{12AD002C-1277-4103-A06C-19D2CE66EC10}">
      <dgm:prSet/>
      <dgm:spPr/>
      <dgm:t>
        <a:bodyPr/>
        <a:lstStyle/>
        <a:p>
          <a:endParaRPr lang="ru-RU"/>
        </a:p>
      </dgm:t>
    </dgm:pt>
    <dgm:pt modelId="{34AFA3D1-0B1E-4342-AD16-BFA97D2B8F6E}" type="pres">
      <dgm:prSet presAssocID="{0696BB6D-462E-43A8-9353-C554C1FDA014}" presName="linear" presStyleCnt="0">
        <dgm:presLayoutVars>
          <dgm:animLvl val="lvl"/>
          <dgm:resizeHandles val="exact"/>
        </dgm:presLayoutVars>
      </dgm:prSet>
      <dgm:spPr/>
    </dgm:pt>
    <dgm:pt modelId="{2F874909-D097-4C29-AC30-45EE7014ED96}" type="pres">
      <dgm:prSet presAssocID="{162CB652-8054-43C9-BBBD-B68BAB06A602}" presName="parentText" presStyleLbl="node1" presStyleIdx="0" presStyleCnt="1" custLinFactNeighborX="12606" custLinFactNeighborY="-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D002C-1277-4103-A06C-19D2CE66EC10}" srcId="{0696BB6D-462E-43A8-9353-C554C1FDA014}" destId="{162CB652-8054-43C9-BBBD-B68BAB06A602}" srcOrd="0" destOrd="0" parTransId="{09DD38CA-1404-447F-9B02-466E524C63ED}" sibTransId="{40F4084C-80C0-45FC-AF35-BA9FC92DF41F}"/>
    <dgm:cxn modelId="{029FC41A-372D-42A4-98FD-094614F3864B}" type="presOf" srcId="{162CB652-8054-43C9-BBBD-B68BAB06A602}" destId="{2F874909-D097-4C29-AC30-45EE7014ED96}" srcOrd="0" destOrd="0" presId="urn:microsoft.com/office/officeart/2005/8/layout/vList2"/>
    <dgm:cxn modelId="{144E021E-681D-4189-8EF6-817CA4FE6C5E}" type="presOf" srcId="{0696BB6D-462E-43A8-9353-C554C1FDA014}" destId="{34AFA3D1-0B1E-4342-AD16-BFA97D2B8F6E}" srcOrd="0" destOrd="0" presId="urn:microsoft.com/office/officeart/2005/8/layout/vList2"/>
    <dgm:cxn modelId="{9DB8AF1F-203B-43AB-B771-B3150D3EE2CC}" type="presParOf" srcId="{34AFA3D1-0B1E-4342-AD16-BFA97D2B8F6E}" destId="{2F874909-D097-4C29-AC30-45EE7014ED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0D6B43-C3AC-488B-BCBC-E0E613029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C024B1-681B-4468-BF86-DD4E6F5076F5}">
      <dgm:prSet/>
      <dgm:spPr/>
      <dgm:t>
        <a:bodyPr/>
        <a:lstStyle/>
        <a:p>
          <a:pPr rtl="0"/>
          <a:r>
            <a:rPr lang="ru-RU" smtClean="0"/>
            <a:t>Социальная зависимость:</a:t>
          </a:r>
          <a:endParaRPr lang="ru-RU"/>
        </a:p>
      </dgm:t>
    </dgm:pt>
    <dgm:pt modelId="{F35CBEB8-7CE8-4DEE-B659-ACA88C6785F2}" type="parTrans" cxnId="{F7B60A53-4F0E-4106-8FF4-EB8C9DB0FC43}">
      <dgm:prSet/>
      <dgm:spPr/>
      <dgm:t>
        <a:bodyPr/>
        <a:lstStyle/>
        <a:p>
          <a:endParaRPr lang="ru-RU"/>
        </a:p>
      </dgm:t>
    </dgm:pt>
    <dgm:pt modelId="{06744AF8-C511-4A2D-8B60-34A9B66C3C7C}" type="sibTrans" cxnId="{F7B60A53-4F0E-4106-8FF4-EB8C9DB0FC43}">
      <dgm:prSet/>
      <dgm:spPr/>
      <dgm:t>
        <a:bodyPr/>
        <a:lstStyle/>
        <a:p>
          <a:endParaRPr lang="ru-RU"/>
        </a:p>
      </dgm:t>
    </dgm:pt>
    <dgm:pt modelId="{43E01CE6-B4D4-453B-9C14-0B0E55A80698}" type="pres">
      <dgm:prSet presAssocID="{410D6B43-C3AC-488B-BCBC-E0E6130291AE}" presName="linear" presStyleCnt="0">
        <dgm:presLayoutVars>
          <dgm:animLvl val="lvl"/>
          <dgm:resizeHandles val="exact"/>
        </dgm:presLayoutVars>
      </dgm:prSet>
      <dgm:spPr/>
    </dgm:pt>
    <dgm:pt modelId="{03A7A28E-C01E-40FC-AFCA-F496A490E4A5}" type="pres">
      <dgm:prSet presAssocID="{DDC024B1-681B-4468-BF86-DD4E6F5076F5}" presName="parentText" presStyleLbl="node1" presStyleIdx="0" presStyleCnt="1" custLinFactNeighborX="-19331" custLinFactNeighborY="-87641">
        <dgm:presLayoutVars>
          <dgm:chMax val="0"/>
          <dgm:bulletEnabled val="1"/>
        </dgm:presLayoutVars>
      </dgm:prSet>
      <dgm:spPr/>
    </dgm:pt>
  </dgm:ptLst>
  <dgm:cxnLst>
    <dgm:cxn modelId="{86669ECF-2619-4A65-80DC-16B625F9159F}" type="presOf" srcId="{DDC024B1-681B-4468-BF86-DD4E6F5076F5}" destId="{03A7A28E-C01E-40FC-AFCA-F496A490E4A5}" srcOrd="0" destOrd="0" presId="urn:microsoft.com/office/officeart/2005/8/layout/vList2"/>
    <dgm:cxn modelId="{E9A9D48A-300F-4A23-B282-38E8BAE7F949}" type="presOf" srcId="{410D6B43-C3AC-488B-BCBC-E0E6130291AE}" destId="{43E01CE6-B4D4-453B-9C14-0B0E55A80698}" srcOrd="0" destOrd="0" presId="urn:microsoft.com/office/officeart/2005/8/layout/vList2"/>
    <dgm:cxn modelId="{F7B60A53-4F0E-4106-8FF4-EB8C9DB0FC43}" srcId="{410D6B43-C3AC-488B-BCBC-E0E6130291AE}" destId="{DDC024B1-681B-4468-BF86-DD4E6F5076F5}" srcOrd="0" destOrd="0" parTransId="{F35CBEB8-7CE8-4DEE-B659-ACA88C6785F2}" sibTransId="{06744AF8-C511-4A2D-8B60-34A9B66C3C7C}"/>
    <dgm:cxn modelId="{01B9D1FC-851B-4E16-8D91-C0CABE0B037F}" type="presParOf" srcId="{43E01CE6-B4D4-453B-9C14-0B0E55A80698}" destId="{03A7A28E-C01E-40FC-AFCA-F496A490E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4B06D8-E1C7-4DCC-A375-6A6DC533252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ru-RU"/>
        </a:p>
      </dgm:t>
    </dgm:pt>
    <dgm:pt modelId="{211DFFB1-3C74-4213-B7AF-A29F421377EB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pPr algn="ctr" rtl="0"/>
          <a:r>
            <a:rPr lang="ru-RU" dirty="0" smtClean="0"/>
            <a:t>Трудно представить себе жизнь современника без Интернета: </a:t>
          </a:r>
        </a:p>
        <a:p>
          <a:pPr algn="l" rtl="0"/>
          <a:r>
            <a:rPr lang="ru-RU" dirty="0" smtClean="0"/>
            <a:t>=-</a:t>
          </a:r>
          <a:r>
            <a:rPr lang="en-US" dirty="0" smtClean="0"/>
            <a:t>&gt; </a:t>
          </a:r>
          <a:r>
            <a:rPr lang="ru-RU" dirty="0" smtClean="0"/>
            <a:t>Быстро </a:t>
          </a:r>
        </a:p>
        <a:p>
          <a:pPr algn="l" rtl="0"/>
          <a:r>
            <a:rPr lang="en-US" dirty="0" smtClean="0"/>
            <a:t>=-&gt; </a:t>
          </a:r>
          <a:r>
            <a:rPr lang="ru-RU" dirty="0" smtClean="0"/>
            <a:t>Удобно </a:t>
          </a:r>
        </a:p>
        <a:p>
          <a:pPr algn="l" rtl="0"/>
          <a:r>
            <a:rPr lang="en-US" dirty="0" smtClean="0"/>
            <a:t>=-&gt; </a:t>
          </a:r>
          <a:r>
            <a:rPr lang="ru-RU" dirty="0" smtClean="0"/>
            <a:t>Интересно </a:t>
          </a:r>
        </a:p>
        <a:p>
          <a:pPr algn="ctr" rtl="0"/>
          <a:r>
            <a:rPr lang="ru-RU" dirty="0" smtClean="0"/>
            <a:t>За короткое время можно получить любую информацию. </a:t>
          </a:r>
          <a:endParaRPr lang="ru-RU" dirty="0"/>
        </a:p>
      </dgm:t>
    </dgm:pt>
    <dgm:pt modelId="{D6AEA809-DFE5-42C9-ACDF-F3B2A67C761E}" type="parTrans" cxnId="{E770E3F9-0030-4B81-BDB7-181AC3A3C62A}">
      <dgm:prSet/>
      <dgm:spPr/>
      <dgm:t>
        <a:bodyPr/>
        <a:lstStyle/>
        <a:p>
          <a:endParaRPr lang="ru-RU"/>
        </a:p>
      </dgm:t>
    </dgm:pt>
    <dgm:pt modelId="{9E727D50-1917-4F7E-84ED-3B84B9A4E7D5}" type="sibTrans" cxnId="{E770E3F9-0030-4B81-BDB7-181AC3A3C62A}">
      <dgm:prSet/>
      <dgm:spPr/>
      <dgm:t>
        <a:bodyPr/>
        <a:lstStyle/>
        <a:p>
          <a:endParaRPr lang="ru-RU"/>
        </a:p>
      </dgm:t>
    </dgm:pt>
    <dgm:pt modelId="{4FDBBCAC-C0F1-41EB-AF64-C691046F75CE}" type="pres">
      <dgm:prSet presAssocID="{6E4B06D8-E1C7-4DCC-A375-6A6DC533252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96DC97E-55AD-48F2-9AA8-9315421F22FD}" type="pres">
      <dgm:prSet presAssocID="{211DFFB1-3C74-4213-B7AF-A29F421377EB}" presName="circle1" presStyleLbl="node1" presStyleIdx="0" presStyleCn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D13CC9BB-5E09-4F3A-9D79-C9659D16B92D}" type="pres">
      <dgm:prSet presAssocID="{211DFFB1-3C74-4213-B7AF-A29F421377EB}" presName="spac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25E51754-AB08-4CE1-A20B-79A95CEC4FF9}" type="pres">
      <dgm:prSet presAssocID="{211DFFB1-3C74-4213-B7AF-A29F421377EB}" presName="rect1" presStyleLbl="alignAcc1" presStyleIdx="0" presStyleCnt="1" custLinFactNeighborY="-15975"/>
      <dgm:spPr/>
      <dgm:t>
        <a:bodyPr/>
        <a:lstStyle/>
        <a:p>
          <a:endParaRPr lang="ru-RU"/>
        </a:p>
      </dgm:t>
    </dgm:pt>
    <dgm:pt modelId="{4EA0E3E6-CAB6-4559-BAAB-F44376C3F203}" type="pres">
      <dgm:prSet presAssocID="{211DFFB1-3C74-4213-B7AF-A29F421377E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0E3F9-0030-4B81-BDB7-181AC3A3C62A}" srcId="{6E4B06D8-E1C7-4DCC-A375-6A6DC5332525}" destId="{211DFFB1-3C74-4213-B7AF-A29F421377EB}" srcOrd="0" destOrd="0" parTransId="{D6AEA809-DFE5-42C9-ACDF-F3B2A67C761E}" sibTransId="{9E727D50-1917-4F7E-84ED-3B84B9A4E7D5}"/>
    <dgm:cxn modelId="{1F2953D1-B293-4FF5-A1C6-F013E21C4EAB}" type="presOf" srcId="{211DFFB1-3C74-4213-B7AF-A29F421377EB}" destId="{4EA0E3E6-CAB6-4559-BAAB-F44376C3F203}" srcOrd="1" destOrd="0" presId="urn:microsoft.com/office/officeart/2005/8/layout/target3"/>
    <dgm:cxn modelId="{3DFCAA60-1B2B-4778-BD4D-D25C3C43C333}" type="presOf" srcId="{211DFFB1-3C74-4213-B7AF-A29F421377EB}" destId="{25E51754-AB08-4CE1-A20B-79A95CEC4FF9}" srcOrd="0" destOrd="0" presId="urn:microsoft.com/office/officeart/2005/8/layout/target3"/>
    <dgm:cxn modelId="{CC12F128-D98D-49BE-9368-588AC900B095}" type="presOf" srcId="{6E4B06D8-E1C7-4DCC-A375-6A6DC5332525}" destId="{4FDBBCAC-C0F1-41EB-AF64-C691046F75CE}" srcOrd="0" destOrd="0" presId="urn:microsoft.com/office/officeart/2005/8/layout/target3"/>
    <dgm:cxn modelId="{CB23DC80-B522-400F-A9A8-DC979D906280}" type="presParOf" srcId="{4FDBBCAC-C0F1-41EB-AF64-C691046F75CE}" destId="{696DC97E-55AD-48F2-9AA8-9315421F22FD}" srcOrd="0" destOrd="0" presId="urn:microsoft.com/office/officeart/2005/8/layout/target3"/>
    <dgm:cxn modelId="{2C59E7DC-3B0F-44C8-AE37-3CBECC5A5D67}" type="presParOf" srcId="{4FDBBCAC-C0F1-41EB-AF64-C691046F75CE}" destId="{D13CC9BB-5E09-4F3A-9D79-C9659D16B92D}" srcOrd="1" destOrd="0" presId="urn:microsoft.com/office/officeart/2005/8/layout/target3"/>
    <dgm:cxn modelId="{F09EE1B7-7129-4CC5-A574-177C1C018A9D}" type="presParOf" srcId="{4FDBBCAC-C0F1-41EB-AF64-C691046F75CE}" destId="{25E51754-AB08-4CE1-A20B-79A95CEC4FF9}" srcOrd="2" destOrd="0" presId="urn:microsoft.com/office/officeart/2005/8/layout/target3"/>
    <dgm:cxn modelId="{8C8C3343-A075-453F-BD71-F1A331261F09}" type="presParOf" srcId="{4FDBBCAC-C0F1-41EB-AF64-C691046F75CE}" destId="{4EA0E3E6-CAB6-4559-BAAB-F44376C3F20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61846D-E436-497D-BB2E-F0E0157008B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EF690C4E-E5A9-4BF9-8B02-DA4FDDEFA8EF}">
      <dgm:prSet/>
      <dgm:spPr/>
      <dgm:t>
        <a:bodyPr/>
        <a:lstStyle/>
        <a:p>
          <a:pPr rtl="0"/>
          <a:r>
            <a:rPr lang="ru-RU" b="1" smtClean="0"/>
            <a:t>Вред!</a:t>
          </a:r>
          <a:endParaRPr lang="ru-RU"/>
        </a:p>
      </dgm:t>
    </dgm:pt>
    <dgm:pt modelId="{0D09A738-6305-4A1F-91D6-9D839B1A00A4}" type="parTrans" cxnId="{FA292352-B351-40E0-92D5-B608F7A60F09}">
      <dgm:prSet/>
      <dgm:spPr/>
      <dgm:t>
        <a:bodyPr/>
        <a:lstStyle/>
        <a:p>
          <a:endParaRPr lang="ru-RU"/>
        </a:p>
      </dgm:t>
    </dgm:pt>
    <dgm:pt modelId="{9E379FD1-CC4F-408E-9FBE-500BEE51802B}" type="sibTrans" cxnId="{FA292352-B351-40E0-92D5-B608F7A60F09}">
      <dgm:prSet/>
      <dgm:spPr/>
      <dgm:t>
        <a:bodyPr/>
        <a:lstStyle/>
        <a:p>
          <a:endParaRPr lang="ru-RU"/>
        </a:p>
      </dgm:t>
    </dgm:pt>
    <dgm:pt modelId="{B7D901F9-E9A4-4376-997F-079E7296843B}" type="pres">
      <dgm:prSet presAssocID="{A161846D-E436-497D-BB2E-F0E0157008BF}" presName="linear" presStyleCnt="0">
        <dgm:presLayoutVars>
          <dgm:animLvl val="lvl"/>
          <dgm:resizeHandles val="exact"/>
        </dgm:presLayoutVars>
      </dgm:prSet>
      <dgm:spPr/>
    </dgm:pt>
    <dgm:pt modelId="{26C16F11-B815-44B9-9585-8204CA2B2E90}" type="pres">
      <dgm:prSet presAssocID="{EF690C4E-E5A9-4BF9-8B02-DA4FDDEFA8E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A292352-B351-40E0-92D5-B608F7A60F09}" srcId="{A161846D-E436-497D-BB2E-F0E0157008BF}" destId="{EF690C4E-E5A9-4BF9-8B02-DA4FDDEFA8EF}" srcOrd="0" destOrd="0" parTransId="{0D09A738-6305-4A1F-91D6-9D839B1A00A4}" sibTransId="{9E379FD1-CC4F-408E-9FBE-500BEE51802B}"/>
    <dgm:cxn modelId="{92973FD3-A9E1-4305-9174-94A36AAF507D}" type="presOf" srcId="{A161846D-E436-497D-BB2E-F0E0157008BF}" destId="{B7D901F9-E9A4-4376-997F-079E7296843B}" srcOrd="0" destOrd="0" presId="urn:microsoft.com/office/officeart/2005/8/layout/vList2"/>
    <dgm:cxn modelId="{4140351A-5144-4B9A-B5D2-F3EA37DCD3CC}" type="presOf" srcId="{EF690C4E-E5A9-4BF9-8B02-DA4FDDEFA8EF}" destId="{26C16F11-B815-44B9-9585-8204CA2B2E90}" srcOrd="0" destOrd="0" presId="urn:microsoft.com/office/officeart/2005/8/layout/vList2"/>
    <dgm:cxn modelId="{AB211193-C727-46F4-AEB3-6E197F545FC4}" type="presParOf" srcId="{B7D901F9-E9A4-4376-997F-079E7296843B}" destId="{26C16F11-B815-44B9-9585-8204CA2B2E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61846D-E436-497D-BB2E-F0E0157008BF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F690C4E-E5A9-4BF9-8B02-DA4FDDEFA8EF}">
      <dgm:prSet/>
      <dgm:spPr/>
      <dgm:t>
        <a:bodyPr/>
        <a:lstStyle/>
        <a:p>
          <a:pPr rtl="0"/>
          <a:r>
            <a:rPr lang="ru-RU" b="1" dirty="0" smtClean="0"/>
            <a:t>Польза!</a:t>
          </a:r>
          <a:endParaRPr lang="ru-RU" dirty="0"/>
        </a:p>
      </dgm:t>
    </dgm:pt>
    <dgm:pt modelId="{0D09A738-6305-4A1F-91D6-9D839B1A00A4}" type="parTrans" cxnId="{FA292352-B351-40E0-92D5-B608F7A60F09}">
      <dgm:prSet/>
      <dgm:spPr/>
      <dgm:t>
        <a:bodyPr/>
        <a:lstStyle/>
        <a:p>
          <a:endParaRPr lang="ru-RU"/>
        </a:p>
      </dgm:t>
    </dgm:pt>
    <dgm:pt modelId="{9E379FD1-CC4F-408E-9FBE-500BEE51802B}" type="sibTrans" cxnId="{FA292352-B351-40E0-92D5-B608F7A60F09}">
      <dgm:prSet/>
      <dgm:spPr/>
      <dgm:t>
        <a:bodyPr/>
        <a:lstStyle/>
        <a:p>
          <a:endParaRPr lang="ru-RU"/>
        </a:p>
      </dgm:t>
    </dgm:pt>
    <dgm:pt modelId="{B7D901F9-E9A4-4376-997F-079E7296843B}" type="pres">
      <dgm:prSet presAssocID="{A161846D-E436-497D-BB2E-F0E0157008BF}" presName="linear" presStyleCnt="0">
        <dgm:presLayoutVars>
          <dgm:animLvl val="lvl"/>
          <dgm:resizeHandles val="exact"/>
        </dgm:presLayoutVars>
      </dgm:prSet>
      <dgm:spPr/>
    </dgm:pt>
    <dgm:pt modelId="{26C16F11-B815-44B9-9585-8204CA2B2E90}" type="pres">
      <dgm:prSet presAssocID="{EF690C4E-E5A9-4BF9-8B02-DA4FDDEFA8E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A292352-B351-40E0-92D5-B608F7A60F09}" srcId="{A161846D-E436-497D-BB2E-F0E0157008BF}" destId="{EF690C4E-E5A9-4BF9-8B02-DA4FDDEFA8EF}" srcOrd="0" destOrd="0" parTransId="{0D09A738-6305-4A1F-91D6-9D839B1A00A4}" sibTransId="{9E379FD1-CC4F-408E-9FBE-500BEE51802B}"/>
    <dgm:cxn modelId="{62A0906A-7D30-4D63-AB4F-F758FD1CB609}" type="presOf" srcId="{A161846D-E436-497D-BB2E-F0E0157008BF}" destId="{B7D901F9-E9A4-4376-997F-079E7296843B}" srcOrd="0" destOrd="0" presId="urn:microsoft.com/office/officeart/2005/8/layout/vList2"/>
    <dgm:cxn modelId="{A90E3343-D94B-43D0-8086-96F17A0E33A1}" type="presOf" srcId="{EF690C4E-E5A9-4BF9-8B02-DA4FDDEFA8EF}" destId="{26C16F11-B815-44B9-9585-8204CA2B2E90}" srcOrd="0" destOrd="0" presId="urn:microsoft.com/office/officeart/2005/8/layout/vList2"/>
    <dgm:cxn modelId="{7A480ADF-B4B2-48AB-9328-A19D9F821C1C}" type="presParOf" srcId="{B7D901F9-E9A4-4376-997F-079E7296843B}" destId="{26C16F11-B815-44B9-9585-8204CA2B2E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4909-D097-4C29-AC30-45EE7014ED96}">
      <dsp:nvSpPr>
        <dsp:cNvPr id="0" name=""/>
        <dsp:cNvSpPr/>
      </dsp:nvSpPr>
      <dsp:spPr>
        <a:xfrm>
          <a:off x="0" y="166465"/>
          <a:ext cx="6785584" cy="327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Зависимость от онлайн- общения может возникнуть у детей, у которых существуют реальные проблемы со сверстниками или родителями. Чтобы не замыкаться в собственном мире, подросток идет туда, где его слушают и понимают. Он как бы убегает от реальных проблем, при этом чувствуя себя раскованным и раскрепощенным. Также жертвами навязчивой привязанности к социальным сетям могут стать застенчивые и робкие подростки, у которых не сформированы навыки общения и разрешения конфликтных ситуаций.</a:t>
          </a:r>
          <a:endParaRPr lang="ru-RU" sz="2000" kern="1200"/>
        </a:p>
      </dsp:txBody>
      <dsp:txXfrm>
        <a:off x="159921" y="326386"/>
        <a:ext cx="6465742" cy="295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A28E-C01E-40FC-AFCA-F496A490E4A5}">
      <dsp:nvSpPr>
        <dsp:cNvPr id="0" name=""/>
        <dsp:cNvSpPr/>
      </dsp:nvSpPr>
      <dsp:spPr>
        <a:xfrm>
          <a:off x="0" y="0"/>
          <a:ext cx="5798382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Социальная зависимость:</a:t>
          </a:r>
          <a:endParaRPr lang="ru-RU" sz="2900" kern="1200"/>
        </a:p>
      </dsp:txBody>
      <dsp:txXfrm>
        <a:off x="33955" y="33955"/>
        <a:ext cx="5730472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4909-D097-4C29-AC30-45EE7014ED96}">
      <dsp:nvSpPr>
        <dsp:cNvPr id="0" name=""/>
        <dsp:cNvSpPr/>
      </dsp:nvSpPr>
      <dsp:spPr>
        <a:xfrm>
          <a:off x="0" y="81719"/>
          <a:ext cx="6785584" cy="344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Социальные сети могут вызывать настоящую зависимость! Американские ученые пришли к выводу, что пристрастие к виртуальному общению сравнимо с тягой к сигаретам или алкоголю, а «лайки» и смайлики, в свою очередь, вызывают у пользователей выделение гормона дофамина, который отвечает за чувство удовлетворения. Неудивительно, что бороться с такой зависимостью очень непросто.</a:t>
          </a:r>
          <a:endParaRPr lang="ru-RU" sz="2300" kern="1200" dirty="0"/>
        </a:p>
      </dsp:txBody>
      <dsp:txXfrm>
        <a:off x="168146" y="249865"/>
        <a:ext cx="6449292" cy="310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A28E-C01E-40FC-AFCA-F496A490E4A5}">
      <dsp:nvSpPr>
        <dsp:cNvPr id="0" name=""/>
        <dsp:cNvSpPr/>
      </dsp:nvSpPr>
      <dsp:spPr>
        <a:xfrm>
          <a:off x="0" y="0"/>
          <a:ext cx="5798382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Социальная зависимость:</a:t>
          </a:r>
          <a:endParaRPr lang="ru-RU" sz="2900" kern="1200"/>
        </a:p>
      </dsp:txBody>
      <dsp:txXfrm>
        <a:off x="33955" y="33955"/>
        <a:ext cx="5730472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4909-D097-4C29-AC30-45EE7014ED96}">
      <dsp:nvSpPr>
        <dsp:cNvPr id="0" name=""/>
        <dsp:cNvSpPr/>
      </dsp:nvSpPr>
      <dsp:spPr>
        <a:xfrm>
          <a:off x="0" y="6390"/>
          <a:ext cx="6785584" cy="359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Дети после регистрации в соц. сети, получают полную свободу, где они могут делать все что угодно. Например: Писать все что вздумается голове. Смотреть фотографии и видео Слушать музыку. Знакомится с новыми людьми. Именно это и нужно детям, поэтому они и просиживают днями на пролет в соц. сетях, просматривая информацию, влияющую на еще не сложившуюся психику ребенка.</a:t>
          </a:r>
          <a:endParaRPr lang="ru-RU" sz="2400" kern="1200" dirty="0"/>
        </a:p>
      </dsp:txBody>
      <dsp:txXfrm>
        <a:off x="175456" y="181846"/>
        <a:ext cx="6434672" cy="3243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A28E-C01E-40FC-AFCA-F496A490E4A5}">
      <dsp:nvSpPr>
        <dsp:cNvPr id="0" name=""/>
        <dsp:cNvSpPr/>
      </dsp:nvSpPr>
      <dsp:spPr>
        <a:xfrm>
          <a:off x="0" y="0"/>
          <a:ext cx="5798382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Социальная зависимость:</a:t>
          </a:r>
          <a:endParaRPr lang="ru-RU" sz="2900" kern="1200"/>
        </a:p>
      </dsp:txBody>
      <dsp:txXfrm>
        <a:off x="33955" y="33955"/>
        <a:ext cx="5730472" cy="627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DC97E-55AD-48F2-9AA8-9315421F22FD}">
      <dsp:nvSpPr>
        <dsp:cNvPr id="0" name=""/>
        <dsp:cNvSpPr/>
      </dsp:nvSpPr>
      <dsp:spPr>
        <a:xfrm>
          <a:off x="0" y="0"/>
          <a:ext cx="3200400" cy="320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51754-AB08-4CE1-A20B-79A95CEC4FF9}">
      <dsp:nvSpPr>
        <dsp:cNvPr id="0" name=""/>
        <dsp:cNvSpPr/>
      </dsp:nvSpPr>
      <dsp:spPr>
        <a:xfrm>
          <a:off x="1600200" y="0"/>
          <a:ext cx="5257800" cy="320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Трудно представить себе жизнь современника без Интернета: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=-</a:t>
          </a:r>
          <a:r>
            <a:rPr lang="en-US" sz="2500" kern="1200" dirty="0" smtClean="0"/>
            <a:t>&gt; </a:t>
          </a:r>
          <a:r>
            <a:rPr lang="ru-RU" sz="2500" kern="1200" dirty="0" smtClean="0"/>
            <a:t>Быстро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=-&gt; </a:t>
          </a:r>
          <a:r>
            <a:rPr lang="ru-RU" sz="2500" kern="1200" dirty="0" smtClean="0"/>
            <a:t>Удобно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=-&gt; </a:t>
          </a:r>
          <a:r>
            <a:rPr lang="ru-RU" sz="2500" kern="1200" dirty="0" smtClean="0"/>
            <a:t>Интересно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 короткое время можно получить любую информацию. </a:t>
          </a:r>
          <a:endParaRPr lang="ru-RU" sz="2500" kern="1200" dirty="0"/>
        </a:p>
      </dsp:txBody>
      <dsp:txXfrm>
        <a:off x="1600200" y="0"/>
        <a:ext cx="5257800" cy="3200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6F11-B815-44B9-9585-8204CA2B2E90}">
      <dsp:nvSpPr>
        <dsp:cNvPr id="0" name=""/>
        <dsp:cNvSpPr/>
      </dsp:nvSpPr>
      <dsp:spPr>
        <a:xfrm>
          <a:off x="0" y="3193"/>
          <a:ext cx="78867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smtClean="0"/>
            <a:t>Вред!</a:t>
          </a:r>
          <a:endParaRPr lang="ru-RU" sz="5500" kern="1200"/>
        </a:p>
      </dsp:txBody>
      <dsp:txXfrm>
        <a:off x="64397" y="67590"/>
        <a:ext cx="77579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6F11-B815-44B9-9585-8204CA2B2E90}">
      <dsp:nvSpPr>
        <dsp:cNvPr id="0" name=""/>
        <dsp:cNvSpPr/>
      </dsp:nvSpPr>
      <dsp:spPr>
        <a:xfrm>
          <a:off x="0" y="3193"/>
          <a:ext cx="7886700" cy="131917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/>
            <a:t>Польза!</a:t>
          </a:r>
          <a:endParaRPr lang="ru-RU" sz="5500" kern="1200" dirty="0"/>
        </a:p>
      </dsp:txBody>
      <dsp:txXfrm>
        <a:off x="64397" y="67590"/>
        <a:ext cx="77579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9229-2C55-4BF4-B310-08224C71C65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79DA4-B472-4AE1-A717-BC13E08B2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8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9DA4-B472-4AE1-A717-BC13E08B2E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6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9DA4-B472-4AE1-A717-BC13E08B2E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9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1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0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7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6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8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7A78-385E-4D58-8730-00514D2C2E92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8C5C-CCEB-4727-B619-A029ECC4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3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08" y="-86499"/>
            <a:ext cx="9992524" cy="7063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4" y="-1193800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и подростки</a:t>
            </a:r>
            <a:endParaRPr lang="ru-RU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854" y="4417583"/>
            <a:ext cx="6858000" cy="165576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7728572"/>
              </p:ext>
            </p:extLst>
          </p:nvPr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Общение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сети в учебное и рабочее время, что резко понижает процессы успеваемости и производительности труда;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Зависимость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пользователей, превращающаяся в болезнь;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Взрывной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рост пользователей может привести к утрате многих общечеловеческих ценностей, так как сети не подвластны цензуре;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Наличие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антисоциальной рекламы может привести к социальным конфликтам;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Пользование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сетью отвлекает от форм досуга, призванных поддерживать здоровый образ жизни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5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17" y="0"/>
            <a:ext cx="10293434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2382529"/>
              </p:ext>
            </p:extLst>
          </p:nvPr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быстрый доступ к информации;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расширение межкультурных связей;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поиск деловых партнеров;</a:t>
            </a:r>
          </a:p>
          <a:p>
            <a:pPr marL="576072" indent="-4572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организация досуга.</a:t>
            </a:r>
          </a:p>
        </p:txBody>
      </p:sp>
    </p:spTree>
    <p:extLst>
      <p:ext uri="{BB962C8B-B14F-4D97-AF65-F5344CB8AC3E}">
        <p14:creationId xmlns:p14="http://schemas.microsoft.com/office/powerpoint/2010/main" val="3327294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2" y="-260555"/>
            <a:ext cx="9229904" cy="7379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486" y="-310678"/>
            <a:ext cx="4716236" cy="2039032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r"/>
            <a:r>
              <a:rPr lang="ru-RU" sz="9600" dirty="0" smtClean="0"/>
              <a:t>Выводы: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9566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alt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использование </a:t>
            </a:r>
            <a:r>
              <a:rPr lang="ru-RU" alt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Интернета, так же как и использование атома может носить и созидательный и разрушительный характер</a:t>
            </a:r>
            <a:r>
              <a:rPr lang="ru-RU" alt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alt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необходимо </a:t>
            </a:r>
            <a:r>
              <a:rPr lang="ru-RU" alt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создание нормативно-правовой базы, которая позволила бы контролировать многие процессы создания сайтов и размещенных на них материалов. </a:t>
            </a:r>
            <a:endParaRPr lang="ru-RU" alt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alt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Формирование личности подростка проходит под воздействием множества факторов: это и воспитание в семье, воспитание в школьной среде, влияние круга общения</a:t>
            </a:r>
            <a:r>
              <a:rPr lang="ru-RU" alt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alt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Бороться нужно не против Интернета, а за создание условий для повышения нравственной и правовой культуры</a:t>
            </a:r>
            <a:r>
              <a:rPr lang="ru-RU" alt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31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10" y="-184409"/>
            <a:ext cx="11040349" cy="73544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65257" cy="3541486"/>
          </a:xfrm>
        </p:spPr>
        <p:txBody>
          <a:bodyPr>
            <a:noAutofit/>
          </a:bodyPr>
          <a:lstStyle/>
          <a:p>
            <a:pPr eaLnBrk="0" hangingPunct="0"/>
            <a:r>
              <a:rPr lang="ru-RU" sz="2000" dirty="0">
                <a:solidFill>
                  <a:schemeClr val="bg1"/>
                </a:solidFill>
                <a:latin typeface="+mn-lt"/>
              </a:rPr>
              <a:t>До недавнего времени интернет ассоциировался с источником знаний, где дети могли найти огромное количество полезной информации. </a:t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</a:rPr>
              <a:t>Родители радовались новым возможностям, предполагая, что дети смогут: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534" y="2854020"/>
            <a:ext cx="7489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Больше читать.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Больше общаться.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Осваивать новые программы, которые пригодятся им во взрослой жизни.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08" y="-370114"/>
            <a:ext cx="9472216" cy="7366000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2695575"/>
            <a:ext cx="76930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</a:t>
            </a:r>
            <a:r>
              <a:rPr lang="ru-RU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превратились в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Озабоченные родители бьют тревогу: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очень мало времени проводят в интернете, учась чему-нибудь.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 компьютер необходим для игр, интернет – для скачивания музыки, а также для «сидения в чатах».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практически не бывают на свежем воздухе, мало двигаются, а значит – чаще болеют.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возникают сложности с личным общением, </a:t>
            </a:r>
            <a:r>
              <a:rPr lang="ru-RU" altLang="ru-RU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их речь слишком примитивна…</a:t>
            </a:r>
            <a:b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6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734"/>
            <a:ext cx="9144000" cy="4806532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8062" y="2149475"/>
            <a:ext cx="71278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5400" dirty="0">
                <a:latin typeface="Arial Black" panose="020B0A04020102020204" pitchFamily="34" charset="0"/>
              </a:rPr>
              <a:t>Насколько </a:t>
            </a:r>
            <a:r>
              <a:rPr lang="ru-RU" altLang="ru-RU" sz="5400" dirty="0" err="1">
                <a:latin typeface="Arial Black" panose="020B0A04020102020204" pitchFamily="34" charset="0"/>
              </a:rPr>
              <a:t>обоснованны</a:t>
            </a:r>
            <a:r>
              <a:rPr lang="ru-RU" altLang="ru-RU" sz="5400" dirty="0">
                <a:latin typeface="Arial Black" panose="020B0A04020102020204" pitchFamily="34" charset="0"/>
              </a:rPr>
              <a:t> тревоги </a:t>
            </a:r>
            <a:r>
              <a:rPr lang="ru-RU" altLang="ru-RU" sz="5400" dirty="0" smtClean="0">
                <a:latin typeface="Arial Black" panose="020B0A04020102020204" pitchFamily="34" charset="0"/>
              </a:rPr>
              <a:t>родителей</a:t>
            </a:r>
            <a:r>
              <a:rPr lang="ru-RU" altLang="ru-RU" sz="5400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1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79" y="0"/>
            <a:ext cx="10274158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9545148"/>
              </p:ext>
            </p:extLst>
          </p:nvPr>
        </p:nvGraphicFramePr>
        <p:xfrm>
          <a:off x="460790" y="3116827"/>
          <a:ext cx="6785584" cy="36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951663"/>
              </p:ext>
            </p:extLst>
          </p:nvPr>
        </p:nvGraphicFramePr>
        <p:xfrm>
          <a:off x="460790" y="127819"/>
          <a:ext cx="579838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70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79" y="0"/>
            <a:ext cx="10274158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5897956"/>
              </p:ext>
            </p:extLst>
          </p:nvPr>
        </p:nvGraphicFramePr>
        <p:xfrm>
          <a:off x="460790" y="3116827"/>
          <a:ext cx="6785584" cy="36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951663"/>
              </p:ext>
            </p:extLst>
          </p:nvPr>
        </p:nvGraphicFramePr>
        <p:xfrm>
          <a:off x="460790" y="127819"/>
          <a:ext cx="579838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691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79" y="0"/>
            <a:ext cx="10274158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3465062"/>
              </p:ext>
            </p:extLst>
          </p:nvPr>
        </p:nvGraphicFramePr>
        <p:xfrm>
          <a:off x="460790" y="3116827"/>
          <a:ext cx="6785584" cy="36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951663"/>
              </p:ext>
            </p:extLst>
          </p:nvPr>
        </p:nvGraphicFramePr>
        <p:xfrm>
          <a:off x="460790" y="127819"/>
          <a:ext cx="579838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5069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08" y="-86499"/>
            <a:ext cx="9992524" cy="706394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2693439"/>
              </p:ext>
            </p:extLst>
          </p:nvPr>
        </p:nvGraphicFramePr>
        <p:xfrm>
          <a:off x="1241854" y="2950332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4654" y="-263985"/>
            <a:ext cx="7772400" cy="2387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Роль Интернета в жизни современника КТО В ПАУТИНЕ? </a:t>
            </a:r>
          </a:p>
        </p:txBody>
      </p:sp>
    </p:spTree>
    <p:extLst>
      <p:ext uri="{BB962C8B-B14F-4D97-AF65-F5344CB8AC3E}">
        <p14:creationId xmlns:p14="http://schemas.microsoft.com/office/powerpoint/2010/main" val="164323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88" y="658070"/>
            <a:ext cx="7886700" cy="1325563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Почему я «сижу» в интернете?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34" y="177646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Наиболее повторяемые в ответах причины: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Поиск информации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2 %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Онлайн игры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7%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Скачивание фильмов и игр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39%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Общение со сверстниками через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Skype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41 %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Поиск друзей и знакомство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9%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 скуки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10 %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578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182</TotalTime>
  <Words>583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Wingdings 2</vt:lpstr>
      <vt:lpstr>Тема Office</vt:lpstr>
      <vt:lpstr>Интернет и подростки</vt:lpstr>
      <vt:lpstr>До недавнего времени интернет ассоциировался с источником знаний, где дети могли найти огромное количество полезной информации.   Родители радовались новым возможностям, предполагая, что дети смогут: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Интернета в жизни современника КТО В ПАУТИНЕ? </vt:lpstr>
      <vt:lpstr>Почему я «сижу» в интернете?</vt:lpstr>
      <vt:lpstr>Презентация PowerPoint</vt:lpstr>
      <vt:lpstr>Презентация PowerPoint</vt:lpstr>
      <vt:lpstr>Выводы: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подростки</dc:title>
  <dc:creator>ZenTie1st</dc:creator>
  <cp:lastModifiedBy>ZenTie1st</cp:lastModifiedBy>
  <cp:revision>12</cp:revision>
  <dcterms:created xsi:type="dcterms:W3CDTF">2017-09-26T10:16:57Z</dcterms:created>
  <dcterms:modified xsi:type="dcterms:W3CDTF">2017-09-27T09:31:55Z</dcterms:modified>
</cp:coreProperties>
</file>